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p:scale>
          <a:sx n="100" d="100"/>
          <a:sy n="100" d="100"/>
        </p:scale>
        <p:origin x="1476"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2022/9/9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第３版（令和４年９月版）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smtClean="0">
                <a:latin typeface="メイリオ" panose="020B0604030504040204" pitchFamily="50" charset="-128"/>
                <a:ea typeface="メイリオ" panose="020B0604030504040204" pitchFamily="50" charset="-128"/>
              </a:rPr>
              <a:t>（</a:t>
            </a:r>
            <a:r>
              <a:rPr kumimoji="1" lang="en-US" altLang="ja-JP" sz="1050" b="1" dirty="0" smtClean="0">
                <a:latin typeface="メイリオ" panose="020B0604030504040204" pitchFamily="50" charset="-128"/>
                <a:ea typeface="メイリオ" panose="020B0604030504040204" pitchFamily="50" charset="-128"/>
              </a:rPr>
              <a:t>※</a:t>
            </a:r>
            <a:r>
              <a:rPr kumimoji="1" lang="ja-JP" altLang="en-US" sz="1050" b="1" dirty="0" smtClean="0">
                <a:latin typeface="メイリオ" panose="020B0604030504040204" pitchFamily="50" charset="-128"/>
                <a:ea typeface="メイリオ" panose="020B0604030504040204" pitchFamily="50" charset="-128"/>
              </a:rPr>
              <a:t>）大声の定義を「観客等が</a:t>
            </a:r>
            <a:r>
              <a:rPr kumimoji="1" lang="ja-JP" altLang="en-US" sz="1050" b="1" dirty="0">
                <a:latin typeface="メイリオ" panose="020B0604030504040204" pitchFamily="50" charset="-128"/>
                <a:ea typeface="メイリオ" panose="020B0604030504040204" pitchFamily="50" charset="-128"/>
              </a:rPr>
              <a:t>、通常より</a:t>
            </a:r>
            <a:r>
              <a:rPr kumimoji="1" lang="ja-JP" altLang="en-US" sz="1050" b="1" dirty="0" smtClean="0">
                <a:latin typeface="メイリオ" panose="020B0604030504040204" pitchFamily="50" charset="-128"/>
                <a:ea typeface="メイリオ" panose="020B0604030504040204" pitchFamily="50" charset="-128"/>
              </a:rPr>
              <a:t>も大きな</a:t>
            </a:r>
            <a:r>
              <a:rPr kumimoji="1" lang="ja-JP" altLang="en-US" sz="1050" b="1" dirty="0">
                <a:latin typeface="メイリオ" panose="020B0604030504040204" pitchFamily="50" charset="-128"/>
                <a:ea typeface="メイリオ" panose="020B0604030504040204" pitchFamily="50" charset="-128"/>
              </a:rPr>
              <a:t>声量で、反復・継続的に声を</a:t>
            </a:r>
            <a:r>
              <a:rPr kumimoji="1" lang="ja-JP" altLang="en-US" sz="105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a:t>
            </a:r>
            <a:r>
              <a:rPr kumimoji="1" lang="ja-JP" altLang="en-US" sz="1050" b="1" dirty="0" smtClean="0">
                <a:latin typeface="メイリオ" panose="020B0604030504040204" pitchFamily="50" charset="-128"/>
                <a:ea typeface="メイリオ" panose="020B0604030504040204" pitchFamily="50" charset="-128"/>
              </a:rPr>
              <a:t>、⑤を</a:t>
            </a:r>
            <a:r>
              <a:rPr kumimoji="1" lang="ja-JP" altLang="en-US" sz="1050" b="1" dirty="0">
                <a:latin typeface="メイリオ" panose="020B0604030504040204" pitchFamily="50" charset="-128"/>
                <a:ea typeface="メイリオ" panose="020B0604030504040204" pitchFamily="50" charset="-128"/>
              </a:rPr>
              <a:t>選択した場合は、「大声あり」と「大声なし」の</a:t>
            </a:r>
            <a:r>
              <a:rPr kumimoji="1" lang="ja-JP" altLang="en-US" sz="1050" b="1" dirty="0" smtClean="0">
                <a:latin typeface="メイリオ" panose="020B0604030504040204" pitchFamily="50" charset="-128"/>
                <a:ea typeface="メイリオ" panose="020B0604030504040204" pitchFamily="50" charset="-128"/>
              </a:rPr>
              <a:t>エリアの区分</a:t>
            </a:r>
            <a:r>
              <a:rPr kumimoji="1" lang="ja-JP" altLang="en-US" sz="1050" b="1" dirty="0">
                <a:latin typeface="メイリオ" panose="020B0604030504040204" pitchFamily="50" charset="-128"/>
                <a:ea typeface="メイリオ" panose="020B0604030504040204" pitchFamily="50" charset="-128"/>
              </a:rPr>
              <a:t>ごとの</a:t>
            </a:r>
            <a:r>
              <a:rPr kumimoji="1" lang="ja-JP" altLang="en-US" sz="1050" b="1" dirty="0" smtClean="0">
                <a:latin typeface="メイリオ" panose="020B0604030504040204" pitchFamily="50" charset="-128"/>
                <a:ea typeface="メイリオ" panose="020B0604030504040204" pitchFamily="50" charset="-128"/>
              </a:rPr>
              <a:t>収容定員・参加</a:t>
            </a:r>
            <a:r>
              <a:rPr kumimoji="1" lang="ja-JP" altLang="en-US" sz="1050" b="1" dirty="0">
                <a:latin typeface="メイリオ" panose="020B0604030504040204" pitchFamily="50" charset="-128"/>
                <a:ea typeface="メイリオ" panose="020B0604030504040204" pitchFamily="50" charset="-128"/>
              </a:rPr>
              <a:t>人数を記載すること。 </a:t>
            </a:r>
          </a:p>
        </p:txBody>
      </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様式２</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57785787"/>
              </p:ext>
            </p:extLst>
          </p:nvPr>
        </p:nvGraphicFramePr>
        <p:xfrm>
          <a:off x="151072" y="799780"/>
          <a:ext cx="6589011" cy="819912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20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2000" b="1" dirty="0">
                        <a:solidFill>
                          <a:schemeClr val="bg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smtClean="0">
                          <a:latin typeface="メイリオ" panose="020B0604030504040204" pitchFamily="50" charset="-128"/>
                          <a:ea typeface="メイリオ" panose="020B0604030504040204" pitchFamily="50" charset="-128"/>
                        </a:rPr>
                        <a:t>イベント名</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（開催案内等の</a:t>
                      </a:r>
                      <a:r>
                        <a:rPr kumimoji="1" lang="en-US" altLang="ja-JP" sz="1400" b="1" dirty="0" smtClean="0">
                          <a:latin typeface="メイリオ" panose="020B0604030504040204" pitchFamily="50" charset="-128"/>
                          <a:ea typeface="メイリオ" panose="020B0604030504040204" pitchFamily="50" charset="-128"/>
                        </a:rPr>
                        <a:t>URL</a:t>
                      </a:r>
                      <a:r>
                        <a:rPr kumimoji="1" lang="ja-JP" altLang="en-US" sz="1400" b="1" dirty="0" smtClean="0">
                          <a:latin typeface="メイリオ" panose="020B0604030504040204" pitchFamily="50" charset="-128"/>
                          <a:ea typeface="メイリオ" panose="020B0604030504040204" pitchFamily="50" charset="-128"/>
                        </a:rPr>
                        <a:t>があれば記載</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出演者・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チーム等</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開催日時</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令和　　年　　月　　日　　時　　分　～　　時　　分</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（複数回開催の場合 → 別途、開催する日時の一覧ご提出ください。）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開催会場</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会場所在地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smtClean="0">
                          <a:latin typeface="メイリオ" panose="020B0604030504040204" pitchFamily="50" charset="-128"/>
                          <a:ea typeface="メイリオ" panose="020B0604030504040204" pitchFamily="50" charset="-128"/>
                        </a:rPr>
                        <a:t>主催者所在地</a:t>
                      </a:r>
                      <a:endParaRPr kumimoji="1" lang="ja-JP" altLang="en-US" sz="12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smtClean="0">
                          <a:latin typeface="メイリオ" panose="020B0604030504040204" pitchFamily="50" charset="-128"/>
                          <a:ea typeface="メイリオ" panose="020B0604030504040204" pitchFamily="50" charset="-128"/>
                        </a:rPr>
                        <a:t>主催者</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連絡先</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（電話番号）</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smtClean="0">
                          <a:latin typeface="メイリオ" panose="020B0604030504040204" pitchFamily="50" charset="-128"/>
                          <a:ea typeface="メイリオ" panose="020B0604030504040204" pitchFamily="50" charset="-128"/>
                        </a:rPr>
                        <a:t>（メールアドレス）</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smtClean="0">
                          <a:latin typeface="メイリオ" panose="020B0604030504040204" pitchFamily="50" charset="-128"/>
                          <a:ea typeface="メイリオ" panose="020B0604030504040204" pitchFamily="50" charset="-128"/>
                        </a:rPr>
                        <a:t>収容率</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（上限）</a:t>
                      </a:r>
                      <a:endParaRPr kumimoji="1" lang="en-US" altLang="ja-JP" sz="1400" b="1" dirty="0" smtClean="0">
                        <a:latin typeface="メイリオ" panose="020B0604030504040204" pitchFamily="50" charset="-128"/>
                        <a:ea typeface="メイリオ" panose="020B0604030504040204" pitchFamily="50" charset="-128"/>
                      </a:endParaRPr>
                    </a:p>
                    <a:p>
                      <a:pPr algn="ctr"/>
                      <a:endParaRPr kumimoji="1" lang="en-US" altLang="ja-JP" sz="1400" b="0" dirty="0" smtClean="0">
                        <a:latin typeface="メイリオ" panose="020B0604030504040204" pitchFamily="50" charset="-128"/>
                        <a:ea typeface="メイリオ" panose="020B0604030504040204" pitchFamily="50" charset="-128"/>
                      </a:endParaRPr>
                    </a:p>
                    <a:p>
                      <a:pPr algn="ctr"/>
                      <a:r>
                        <a:rPr kumimoji="1" lang="ja-JP" altLang="en-US" sz="1400" b="0" dirty="0" smtClean="0">
                          <a:latin typeface="メイリオ" panose="020B0604030504040204" pitchFamily="50" charset="-128"/>
                          <a:ea typeface="メイリオ" panose="020B0604030504040204" pitchFamily="50" charset="-128"/>
                        </a:rPr>
                        <a:t>いずれかを選択</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大声なしで開催</a:t>
                      </a:r>
                      <a:endParaRPr kumimoji="1" lang="en-US" altLang="ja-JP" sz="1400" b="1"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①収容定員あり</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smtClean="0">
                          <a:latin typeface="メイリオ" panose="020B0604030504040204" pitchFamily="50" charset="-128"/>
                          <a:ea typeface="メイリオ" panose="020B0604030504040204" pitchFamily="50" charset="-128"/>
                        </a:rPr>
                        <a:t>100</a:t>
                      </a:r>
                      <a:r>
                        <a:rPr kumimoji="1" lang="ja-JP" altLang="en-US" sz="1400" b="0" dirty="0" smtClean="0">
                          <a:latin typeface="メイリオ" panose="020B0604030504040204" pitchFamily="50" charset="-128"/>
                          <a:ea typeface="メイリオ" panose="020B0604030504040204" pitchFamily="50" charset="-128"/>
                        </a:rPr>
                        <a:t>％</a:t>
                      </a:r>
                      <a:endParaRPr kumimoji="1" lang="en-US" altLang="ja-JP" sz="1400" b="0" dirty="0" smtClean="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②収容定員なし</a:t>
                      </a:r>
                      <a:endParaRPr kumimoji="1" lang="en-US" altLang="ja-JP" sz="1400" b="1" dirty="0" smtClean="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smtClean="0">
                          <a:latin typeface="メイリオ" panose="020B0604030504040204" pitchFamily="50" charset="-128"/>
                          <a:ea typeface="メイリオ" panose="020B0604030504040204" pitchFamily="50" charset="-128"/>
                        </a:rPr>
                        <a:t>大声ありで開催</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smtClean="0">
                          <a:latin typeface="メイリオ" panose="020B0604030504040204" pitchFamily="50" charset="-128"/>
                          <a:ea typeface="メイリオ" panose="020B0604030504040204" pitchFamily="50" charset="-128"/>
                        </a:rPr>
                        <a:t>③収容定員あり</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en-US" altLang="ja-JP" sz="1400" b="0" dirty="0" smtClean="0">
                          <a:latin typeface="メイリオ" panose="020B0604030504040204" pitchFamily="50" charset="-128"/>
                          <a:ea typeface="メイリオ" panose="020B0604030504040204" pitchFamily="50" charset="-128"/>
                        </a:rPr>
                        <a:t>50</a:t>
                      </a:r>
                      <a:r>
                        <a:rPr kumimoji="1" lang="ja-JP" altLang="en-US" sz="1400" b="0" dirty="0" smtClean="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smtClean="0">
                          <a:solidFill>
                            <a:schemeClr val="tx1"/>
                          </a:solidFill>
                          <a:effectLst/>
                          <a:latin typeface="+mn-lt"/>
                          <a:ea typeface="+mn-ea"/>
                          <a:cs typeface="+mn-cs"/>
                        </a:rPr>
                        <a:t>「大声あり」</a:t>
                      </a:r>
                      <a:r>
                        <a:rPr kumimoji="1" lang="ja-JP" altLang="en-US" sz="1350" b="1" kern="1200" dirty="0" smtClean="0">
                          <a:solidFill>
                            <a:schemeClr val="tx1"/>
                          </a:solidFill>
                          <a:effectLst/>
                          <a:latin typeface="+mn-lt"/>
                          <a:ea typeface="+mn-ea"/>
                          <a:cs typeface="+mn-cs"/>
                        </a:rPr>
                        <a:t>、</a:t>
                      </a:r>
                      <a:r>
                        <a:rPr kumimoji="1" lang="ja-JP" altLang="ja-JP" sz="1350" b="1" kern="1200" dirty="0" smtClean="0">
                          <a:solidFill>
                            <a:schemeClr val="tx1"/>
                          </a:solidFill>
                          <a:effectLst/>
                          <a:latin typeface="+mn-lt"/>
                          <a:ea typeface="+mn-ea"/>
                          <a:cs typeface="+mn-cs"/>
                        </a:rPr>
                        <a:t>「大声なし」</a:t>
                      </a:r>
                      <a:r>
                        <a:rPr kumimoji="1" lang="ja-JP" altLang="en-US" sz="1350" b="1" kern="1200" dirty="0" smtClean="0">
                          <a:solidFill>
                            <a:schemeClr val="tx1"/>
                          </a:solidFill>
                          <a:effectLst/>
                          <a:latin typeface="+mn-lt"/>
                          <a:ea typeface="+mn-ea"/>
                          <a:cs typeface="+mn-cs"/>
                        </a:rPr>
                        <a:t>の</a:t>
                      </a:r>
                      <a:r>
                        <a:rPr kumimoji="1" lang="ja-JP" altLang="ja-JP" sz="1350" b="1" kern="1200" dirty="0" smtClean="0">
                          <a:solidFill>
                            <a:schemeClr val="tx1"/>
                          </a:solidFill>
                          <a:effectLst/>
                          <a:latin typeface="+mn-lt"/>
                          <a:ea typeface="+mn-ea"/>
                          <a:cs typeface="+mn-cs"/>
                        </a:rPr>
                        <a:t>エリアを</a:t>
                      </a:r>
                      <a:r>
                        <a:rPr kumimoji="1" lang="ja-JP" altLang="en-US" sz="1350" b="1" kern="1200" dirty="0" smtClean="0">
                          <a:solidFill>
                            <a:schemeClr val="tx1"/>
                          </a:solidFill>
                          <a:effectLst/>
                          <a:latin typeface="+mn-lt"/>
                          <a:ea typeface="+mn-ea"/>
                          <a:cs typeface="+mn-cs"/>
                        </a:rPr>
                        <a:t>明確に区分</a:t>
                      </a:r>
                      <a:r>
                        <a:rPr kumimoji="1" lang="ja-JP" altLang="ja-JP" sz="1350" b="1" kern="1200" dirty="0" smtClean="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smtClean="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100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smtClean="0">
                          <a:solidFill>
                            <a:schemeClr val="tx1"/>
                          </a:solidFill>
                          <a:latin typeface="メイリオ" panose="020B0604030504040204" pitchFamily="50" charset="-128"/>
                          <a:ea typeface="メイリオ" panose="020B0604030504040204" pitchFamily="50" charset="-128"/>
                        </a:rPr>
                        <a:t>50</a:t>
                      </a:r>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メイリオ" panose="020B0604030504040204" pitchFamily="50" charset="-128"/>
                          <a:ea typeface="メイリオ" panose="020B0604030504040204" pitchFamily="50" charset="-128"/>
                        </a:rPr>
                        <a:t>収容定員</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rPr>
                        <a:t>〇〇</a:t>
                      </a:r>
                      <a:r>
                        <a:rPr kumimoji="1" lang="en-US" altLang="ja-JP" sz="1400" b="1" dirty="0" smtClean="0">
                          <a:solidFill>
                            <a:schemeClr val="tx1"/>
                          </a:solidFill>
                          <a:latin typeface="メイリオ" panose="020B0604030504040204" pitchFamily="50" charset="-128"/>
                          <a:ea typeface="メイリオ" panose="020B0604030504040204" pitchFamily="50" charset="-128"/>
                        </a:rPr>
                        <a:t>,</a:t>
                      </a:r>
                      <a:r>
                        <a:rPr kumimoji="1" lang="ja-JP" altLang="en-US" sz="1400" b="1" dirty="0" smtClean="0">
                          <a:solidFill>
                            <a:schemeClr val="tx1"/>
                          </a:solidFill>
                          <a:latin typeface="メイリオ" panose="020B0604030504040204" pitchFamily="50" charset="-128"/>
                          <a:ea typeface="メイリオ" panose="020B0604030504040204" pitchFamily="50" charset="-128"/>
                        </a:rPr>
                        <a:t>〇〇〇人 （注）</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a:t>
                      </a:r>
                      <a:endParaRPr kumimoji="1" lang="ja-JP" altLang="en-US" sz="1400" b="1" dirty="0" smtClean="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smtClean="0">
                          <a:latin typeface="メイリオ" panose="020B0604030504040204" pitchFamily="50" charset="-128"/>
                          <a:ea typeface="メイリオ" panose="020B0604030504040204" pitchFamily="50" charset="-128"/>
                        </a:rPr>
                        <a:t>参加人数</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〇〇</a:t>
                      </a:r>
                      <a:r>
                        <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〇〇〇人 （注）</a:t>
                      </a:r>
                      <a:endParaRPr kumimoji="1" lang="en-US" altLang="ja-JP" sz="14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smtClean="0">
                          <a:latin typeface="メイリオ" panose="020B0604030504040204" pitchFamily="50" charset="-128"/>
                          <a:ea typeface="メイリオ" panose="020B0604030504040204" pitchFamily="50" charset="-128"/>
                        </a:rPr>
                        <a:t>その他</a:t>
                      </a:r>
                      <a:endParaRPr kumimoji="1" lang="en-US" altLang="ja-JP" sz="1400" b="1" dirty="0" smtClean="0">
                        <a:latin typeface="メイリオ" panose="020B0604030504040204" pitchFamily="50" charset="-128"/>
                        <a:ea typeface="メイリオ" panose="020B0604030504040204" pitchFamily="50" charset="-128"/>
                      </a:endParaRPr>
                    </a:p>
                    <a:p>
                      <a:pPr algn="ctr"/>
                      <a:r>
                        <a:rPr kumimoji="1" lang="ja-JP" altLang="en-US" sz="1400" b="1" dirty="0" smtClean="0">
                          <a:latin typeface="メイリオ" panose="020B0604030504040204" pitchFamily="50" charset="-128"/>
                          <a:ea typeface="メイリオ" panose="020B0604030504040204" pitchFamily="50" charset="-128"/>
                        </a:rPr>
                        <a:t>特記事項</a:t>
                      </a: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smtClean="0">
                        <a:latin typeface="メイリオ" panose="020B0604030504040204" pitchFamily="50" charset="-128"/>
                        <a:ea typeface="メイリオ" panose="020B0604030504040204" pitchFamily="50" charset="-128"/>
                      </a:endParaRPr>
                    </a:p>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00937103"/>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smtClean="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smtClean="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smtClean="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smtClean="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smtClean="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感染対策</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r>
                        <a:rPr kumimoji="1" lang="ja-JP" altLang="en-US" sz="1600" b="1" dirty="0" smtClean="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smtClean="0">
                          <a:solidFill>
                            <a:schemeClr val="tx1"/>
                          </a:solidFill>
                          <a:latin typeface="メイリオ" panose="020B0604030504040204" pitchFamily="50" charset="-128"/>
                          <a:ea typeface="メイリオ" panose="020B0604030504040204" pitchFamily="50" charset="-128"/>
                        </a:rPr>
                        <a:t>【①</a:t>
                      </a:r>
                      <a:r>
                        <a:rPr kumimoji="1" lang="ja-JP" altLang="en-US" sz="1600" b="1" dirty="0" smtClean="0">
                          <a:solidFill>
                            <a:schemeClr val="tx1"/>
                          </a:solidFill>
                          <a:latin typeface="メイリオ" panose="020B0604030504040204" pitchFamily="50" charset="-128"/>
                          <a:ea typeface="メイリオ" panose="020B0604030504040204" pitchFamily="50" charset="-128"/>
                        </a:rPr>
                        <a:t>と同様</a:t>
                      </a:r>
                      <a:r>
                        <a:rPr kumimoji="1" lang="en-US" altLang="ja-JP" sz="1600" b="1"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smtClean="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smtClean="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第３版（令和４年９月版）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１．イベント参加者の感染対策</a:t>
                      </a:r>
                      <a:endParaRPr kumimoji="1" lang="en-US" altLang="ja-JP" sz="1600" b="1" kern="1200" dirty="0" smtClean="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④飲食時の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t>⑤イベント前の感染対策</a:t>
                      </a:r>
                      <a:endParaRPr kumimoji="1" lang="ja-JP" altLang="en-US" sz="1600" b="1" dirty="0"/>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bg1"/>
                          </a:solidFill>
                          <a:latin typeface="+mn-lt"/>
                          <a:ea typeface="+mn-ea"/>
                          <a:cs typeface="+mn-cs"/>
                        </a:rPr>
                        <a:t>２．出演者やスタッフの感染対策</a:t>
                      </a:r>
                      <a:endParaRPr kumimoji="1" lang="en-US" altLang="ja-JP" sz="1600" b="1" kern="1200" dirty="0" smtClean="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⑦出演者や</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スタッフの</a:t>
                      </a:r>
                      <a:endParaRPr kumimoji="1" lang="en-US" altLang="ja-JP" sz="1600" b="1" kern="1200" dirty="0" smtClean="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smtClean="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第３版（令和４年９月版）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人超かつ収容率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4296</TotalTime>
  <Words>925</Words>
  <Application>Microsoft Office PowerPoint</Application>
  <PresentationFormat>A4 210 x 297 mm</PresentationFormat>
  <Paragraphs>105</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1400083</cp:lastModifiedBy>
  <cp:revision>619</cp:revision>
  <cp:lastPrinted>2022-07-11T11:10:24Z</cp:lastPrinted>
  <dcterms:created xsi:type="dcterms:W3CDTF">2021-06-21T06:44:25Z</dcterms:created>
  <dcterms:modified xsi:type="dcterms:W3CDTF">2022-09-09T13:40:29Z</dcterms:modified>
</cp:coreProperties>
</file>